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1"/>
  </p:sldMasterIdLst>
  <p:sldIdLst>
    <p:sldId id="257" r:id="rId2"/>
    <p:sldId id="256" r:id="rId3"/>
    <p:sldId id="259" r:id="rId4"/>
    <p:sldId id="282" r:id="rId5"/>
    <p:sldId id="277" r:id="rId6"/>
    <p:sldId id="283" r:id="rId7"/>
    <p:sldId id="284" r:id="rId8"/>
    <p:sldId id="285" r:id="rId9"/>
    <p:sldId id="295" r:id="rId10"/>
    <p:sldId id="294" r:id="rId11"/>
    <p:sldId id="286" r:id="rId12"/>
    <p:sldId id="287" r:id="rId13"/>
    <p:sldId id="288" r:id="rId14"/>
    <p:sldId id="289" r:id="rId15"/>
    <p:sldId id="290" r:id="rId16"/>
    <p:sldId id="291" r:id="rId17"/>
    <p:sldId id="292" r:id="rId18"/>
    <p:sldId id="293"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7D30A5-0C26-4885-AAA1-8DAE9CC9A1A6}"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1815114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7D30A5-0C26-4885-AAA1-8DAE9CC9A1A6}"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102842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7D30A5-0C26-4885-AAA1-8DAE9CC9A1A6}"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A85AF-47DB-437F-9E8F-89D01084BB1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6988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7D30A5-0C26-4885-AAA1-8DAE9CC9A1A6}"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3889240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7D30A5-0C26-4885-AAA1-8DAE9CC9A1A6}"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A85AF-47DB-437F-9E8F-89D01084BB1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9422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7D30A5-0C26-4885-AAA1-8DAE9CC9A1A6}"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3004444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7D30A5-0C26-4885-AAA1-8DAE9CC9A1A6}"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2823197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7D30A5-0C26-4885-AAA1-8DAE9CC9A1A6}"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3832880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7D30A5-0C26-4885-AAA1-8DAE9CC9A1A6}"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424037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7D30A5-0C26-4885-AAA1-8DAE9CC9A1A6}"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3057454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7D30A5-0C26-4885-AAA1-8DAE9CC9A1A6}" type="datetimeFigureOut">
              <a:rPr lang="en-IN" smtClean="0"/>
              <a:t>16-03-2023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2044490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7D30A5-0C26-4885-AAA1-8DAE9CC9A1A6}" type="datetimeFigureOut">
              <a:rPr lang="en-IN" smtClean="0"/>
              <a:t>16-03-2023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51139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7D30A5-0C26-4885-AAA1-8DAE9CC9A1A6}" type="datetimeFigureOut">
              <a:rPr lang="en-IN" smtClean="0"/>
              <a:t>16-03-2023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374156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7D30A5-0C26-4885-AAA1-8DAE9CC9A1A6}" type="datetimeFigureOut">
              <a:rPr lang="en-IN" smtClean="0"/>
              <a:t>16-03-2023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374164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7D30A5-0C26-4885-AAA1-8DAE9CC9A1A6}" type="datetimeFigureOut">
              <a:rPr lang="en-IN" smtClean="0"/>
              <a:t>16-03-2023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CA85AF-47DB-437F-9E8F-89D01084BB1D}" type="slidenum">
              <a:rPr lang="en-IN" smtClean="0"/>
              <a:t>‹#›</a:t>
            </a:fld>
            <a:endParaRPr lang="en-IN"/>
          </a:p>
        </p:txBody>
      </p:sp>
    </p:spTree>
    <p:extLst>
      <p:ext uri="{BB962C8B-B14F-4D97-AF65-F5344CB8AC3E}">
        <p14:creationId xmlns:p14="http://schemas.microsoft.com/office/powerpoint/2010/main" val="1601324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6CA85AF-47DB-437F-9E8F-89D01084BB1D}" type="slidenum">
              <a:rPr lang="en-IN" smtClean="0"/>
              <a:t>‹#›</a:t>
            </a:fld>
            <a:endParaRPr lang="en-IN"/>
          </a:p>
        </p:txBody>
      </p:sp>
      <p:sp>
        <p:nvSpPr>
          <p:cNvPr id="5" name="Date Placeholder 4"/>
          <p:cNvSpPr>
            <a:spLocks noGrp="1"/>
          </p:cNvSpPr>
          <p:nvPr>
            <p:ph type="dt" sz="half" idx="10"/>
          </p:nvPr>
        </p:nvSpPr>
        <p:spPr/>
        <p:txBody>
          <a:bodyPr/>
          <a:lstStyle/>
          <a:p>
            <a:fld id="{B57D30A5-0C26-4885-AAA1-8DAE9CC9A1A6}" type="datetimeFigureOut">
              <a:rPr lang="en-IN" smtClean="0"/>
              <a:t>16-03-2023</a:t>
            </a:fld>
            <a:endParaRPr lang="en-IN"/>
          </a:p>
        </p:txBody>
      </p:sp>
    </p:spTree>
    <p:extLst>
      <p:ext uri="{BB962C8B-B14F-4D97-AF65-F5344CB8AC3E}">
        <p14:creationId xmlns:p14="http://schemas.microsoft.com/office/powerpoint/2010/main" val="3144573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7D30A5-0C26-4885-AAA1-8DAE9CC9A1A6}" type="datetimeFigureOut">
              <a:rPr lang="en-IN" smtClean="0"/>
              <a:t>16-03-2023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6CA85AF-47DB-437F-9E8F-89D01084BB1D}" type="slidenum">
              <a:rPr lang="en-IN" smtClean="0"/>
              <a:t>‹#›</a:t>
            </a:fld>
            <a:endParaRPr lang="en-IN"/>
          </a:p>
        </p:txBody>
      </p:sp>
    </p:spTree>
    <p:extLst>
      <p:ext uri="{BB962C8B-B14F-4D97-AF65-F5344CB8AC3E}">
        <p14:creationId xmlns:p14="http://schemas.microsoft.com/office/powerpoint/2010/main" val="31527723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at Learning Academy logo PNG Download">
            <a:extLst>
              <a:ext uri="{FF2B5EF4-FFF2-40B4-BE49-F238E27FC236}">
                <a16:creationId xmlns:a16="http://schemas.microsoft.com/office/drawing/2014/main" id="{ECC32345-80E6-4775-98F2-8D6450AE9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0" y="139976"/>
            <a:ext cx="3238500" cy="1409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44909E3-24BB-41A8-AB8B-102DE273E80F}"/>
              </a:ext>
            </a:extLst>
          </p:cNvPr>
          <p:cNvSpPr txBox="1"/>
          <p:nvPr/>
        </p:nvSpPr>
        <p:spPr>
          <a:xfrm>
            <a:off x="638037" y="1336284"/>
            <a:ext cx="10915926" cy="1785104"/>
          </a:xfrm>
          <a:prstGeom prst="rect">
            <a:avLst/>
          </a:prstGeom>
          <a:noFill/>
        </p:spPr>
        <p:txBody>
          <a:bodyPr wrap="square" rtlCol="0">
            <a:spAutoFit/>
          </a:bodyPr>
          <a:lstStyle/>
          <a:p>
            <a:r>
              <a:rPr lang="en-US" sz="4400" b="1" dirty="0">
                <a:solidFill>
                  <a:schemeClr val="accent1">
                    <a:lumMod val="50000"/>
                  </a:schemeClr>
                </a:solidFill>
                <a:latin typeface="Bahnschrift Condensed" pitchFamily="34" charset="0"/>
              </a:rPr>
              <a:t>Capstone Project: Interim Presentation (Group 6)</a:t>
            </a:r>
          </a:p>
          <a:p>
            <a:endParaRPr lang="en-US" dirty="0">
              <a:latin typeface="Bahnschrift SemiBold SemiConden" panose="020B0502040204020203" pitchFamily="34" charset="0"/>
            </a:endParaRPr>
          </a:p>
          <a:p>
            <a:r>
              <a:rPr lang="en-IN" sz="2400" b="1" dirty="0">
                <a:latin typeface="Bahnschrift SemiBold SemiConden" panose="020B0502040204020203" pitchFamily="34" charset="0"/>
              </a:rPr>
              <a:t>DOMAIN– INSURANCE </a:t>
            </a:r>
          </a:p>
          <a:p>
            <a:r>
              <a:rPr lang="en-IN" sz="2400" b="1" dirty="0">
                <a:latin typeface="Bahnschrift SemiBold SemiConden" panose="020B0502040204020203" pitchFamily="34" charset="0"/>
              </a:rPr>
              <a:t>TOPIC- </a:t>
            </a:r>
            <a:r>
              <a:rPr lang="en-US" sz="2400" b="1" dirty="0">
                <a:latin typeface="Bahnschrift SemiBold SemiConden" panose="020B0502040204020203" pitchFamily="34" charset="0"/>
              </a:rPr>
              <a:t>Leveraging data analytics for car insurance claim prediction </a:t>
            </a:r>
            <a:endParaRPr lang="en-IN" sz="2400" b="1" dirty="0">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49C4182F-7C1E-4E85-9403-CD689132CC84}"/>
              </a:ext>
            </a:extLst>
          </p:cNvPr>
          <p:cNvSpPr txBox="1"/>
          <p:nvPr/>
        </p:nvSpPr>
        <p:spPr>
          <a:xfrm>
            <a:off x="7851589" y="3911138"/>
            <a:ext cx="4100363" cy="1938992"/>
          </a:xfrm>
          <a:prstGeom prst="rect">
            <a:avLst/>
          </a:prstGeom>
          <a:noFill/>
        </p:spPr>
        <p:txBody>
          <a:bodyPr wrap="square" rtlCol="0">
            <a:spAutoFit/>
          </a:bodyPr>
          <a:lstStyle/>
          <a:p>
            <a:pPr algn="just"/>
            <a:r>
              <a:rPr lang="en-US" sz="2000" b="1" dirty="0">
                <a:latin typeface="Bahnschrift SemiBold SemiConden" panose="020B0502040204020203" pitchFamily="34" charset="0"/>
                <a:cs typeface="Times New Roman" panose="02020603050405020304" pitchFamily="18" charset="0"/>
              </a:rPr>
              <a:t>Group Members :</a:t>
            </a:r>
            <a:endParaRPr lang="en-IN" sz="2000" b="1" dirty="0">
              <a:latin typeface="Bahnschrift SemiBold SemiConden" panose="020B0502040204020203" pitchFamily="34" charset="0"/>
              <a:cs typeface="Times New Roman" panose="02020603050405020304" pitchFamily="18" charset="0"/>
            </a:endParaRPr>
          </a:p>
          <a:p>
            <a:pPr marL="342900" indent="-342900" algn="just">
              <a:buFont typeface="Arial" panose="020B0604020202020204" pitchFamily="34" charset="0"/>
              <a:buChar char="•"/>
            </a:pPr>
            <a:r>
              <a:rPr lang="en-IN" sz="2000" b="1" dirty="0">
                <a:latin typeface="Bahnschrift SemiBold SemiConden" panose="020B0502040204020203" pitchFamily="34" charset="0"/>
                <a:cs typeface="Times New Roman" panose="02020603050405020304" pitchFamily="18" charset="0"/>
              </a:rPr>
              <a:t>Adishree Patra</a:t>
            </a:r>
          </a:p>
          <a:p>
            <a:pPr marL="342900" indent="-342900" algn="just">
              <a:buFont typeface="Arial" panose="020B0604020202020204" pitchFamily="34" charset="0"/>
              <a:buChar char="•"/>
            </a:pPr>
            <a:r>
              <a:rPr lang="en-IN" sz="2000" b="1" dirty="0">
                <a:latin typeface="Bahnschrift SemiBold SemiConden" panose="020B0502040204020203" pitchFamily="34" charset="0"/>
                <a:cs typeface="Times New Roman" panose="02020603050405020304" pitchFamily="18" charset="0"/>
              </a:rPr>
              <a:t>Chandan Deep V</a:t>
            </a:r>
          </a:p>
          <a:p>
            <a:pPr marL="342900" indent="-342900" algn="just">
              <a:buFont typeface="Arial" panose="020B0604020202020204" pitchFamily="34" charset="0"/>
              <a:buChar char="•"/>
            </a:pPr>
            <a:r>
              <a:rPr lang="en-IN" sz="2000" b="1" dirty="0">
                <a:latin typeface="Bahnschrift SemiBold SemiConden" panose="020B0502040204020203" pitchFamily="34" charset="0"/>
                <a:cs typeface="Times New Roman" panose="02020603050405020304" pitchFamily="18" charset="0"/>
              </a:rPr>
              <a:t>Madhu. S</a:t>
            </a:r>
          </a:p>
          <a:p>
            <a:pPr marL="342900" indent="-342900" algn="just">
              <a:buFont typeface="Arial" panose="020B0604020202020204" pitchFamily="34" charset="0"/>
              <a:buChar char="•"/>
            </a:pPr>
            <a:r>
              <a:rPr lang="en-IN" sz="2000" b="1" dirty="0">
                <a:latin typeface="Bahnschrift SemiBold SemiConden" panose="020B0502040204020203" pitchFamily="34" charset="0"/>
                <a:cs typeface="Times New Roman" panose="02020603050405020304" pitchFamily="18" charset="0"/>
              </a:rPr>
              <a:t>Mohammad Khaja Pasha</a:t>
            </a:r>
          </a:p>
          <a:p>
            <a:pPr marL="342900" indent="-342900" algn="just">
              <a:buFont typeface="Arial" panose="020B0604020202020204" pitchFamily="34" charset="0"/>
              <a:buChar char="•"/>
            </a:pPr>
            <a:r>
              <a:rPr lang="en-IN" sz="2000" b="1" dirty="0">
                <a:latin typeface="Bahnschrift SemiBold SemiConden" panose="020B0502040204020203" pitchFamily="34" charset="0"/>
                <a:cs typeface="Times New Roman" panose="02020603050405020304" pitchFamily="18" charset="0"/>
              </a:rPr>
              <a:t>Pavan Kalyan V</a:t>
            </a:r>
          </a:p>
        </p:txBody>
      </p:sp>
      <p:pic>
        <p:nvPicPr>
          <p:cNvPr id="4" name="Picture 3">
            <a:extLst>
              <a:ext uri="{FF2B5EF4-FFF2-40B4-BE49-F238E27FC236}">
                <a16:creationId xmlns:a16="http://schemas.microsoft.com/office/drawing/2014/main" id="{2AF34172-3D32-781B-A88F-5E87BF25C37A}"/>
              </a:ext>
            </a:extLst>
          </p:cNvPr>
          <p:cNvPicPr>
            <a:picLocks noChangeAspect="1"/>
          </p:cNvPicPr>
          <p:nvPr/>
        </p:nvPicPr>
        <p:blipFill>
          <a:blip r:embed="rId3"/>
          <a:stretch>
            <a:fillRect/>
          </a:stretch>
        </p:blipFill>
        <p:spPr>
          <a:xfrm>
            <a:off x="724666" y="3308029"/>
            <a:ext cx="6534851" cy="3455469"/>
          </a:xfrm>
          <a:prstGeom prst="rect">
            <a:avLst/>
          </a:prstGeom>
        </p:spPr>
      </p:pic>
    </p:spTree>
    <p:extLst>
      <p:ext uri="{BB962C8B-B14F-4D97-AF65-F5344CB8AC3E}">
        <p14:creationId xmlns:p14="http://schemas.microsoft.com/office/powerpoint/2010/main" val="199423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4EBE8B-888F-CFB0-2062-39189A473A9C}"/>
              </a:ext>
            </a:extLst>
          </p:cNvPr>
          <p:cNvSpPr txBox="1"/>
          <p:nvPr/>
        </p:nvSpPr>
        <p:spPr>
          <a:xfrm>
            <a:off x="666246" y="336885"/>
            <a:ext cx="9700162" cy="369332"/>
          </a:xfrm>
          <a:prstGeom prst="rect">
            <a:avLst/>
          </a:prstGeom>
          <a:noFill/>
        </p:spPr>
        <p:txBody>
          <a:bodyPr wrap="square" rtlCol="0">
            <a:spAutoFit/>
          </a:bodyPr>
          <a:lstStyle/>
          <a:p>
            <a:r>
              <a:rPr lang="en-IN" b="1" dirty="0"/>
              <a:t>Dropping Redundant columns:</a:t>
            </a:r>
          </a:p>
        </p:txBody>
      </p:sp>
      <p:pic>
        <p:nvPicPr>
          <p:cNvPr id="5" name="Picture 4">
            <a:extLst>
              <a:ext uri="{FF2B5EF4-FFF2-40B4-BE49-F238E27FC236}">
                <a16:creationId xmlns:a16="http://schemas.microsoft.com/office/drawing/2014/main" id="{1D934CDE-78C8-39E5-C105-E31213263E90}"/>
              </a:ext>
            </a:extLst>
          </p:cNvPr>
          <p:cNvPicPr>
            <a:picLocks noChangeAspect="1"/>
          </p:cNvPicPr>
          <p:nvPr/>
        </p:nvPicPr>
        <p:blipFill>
          <a:blip r:embed="rId2"/>
          <a:stretch>
            <a:fillRect/>
          </a:stretch>
        </p:blipFill>
        <p:spPr>
          <a:xfrm>
            <a:off x="666246" y="953216"/>
            <a:ext cx="9016769" cy="5264703"/>
          </a:xfrm>
          <a:prstGeom prst="rect">
            <a:avLst/>
          </a:prstGeom>
        </p:spPr>
      </p:pic>
    </p:spTree>
    <p:extLst>
      <p:ext uri="{BB962C8B-B14F-4D97-AF65-F5344CB8AC3E}">
        <p14:creationId xmlns:p14="http://schemas.microsoft.com/office/powerpoint/2010/main" val="223066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2FC491-601B-FA3B-93AC-7E86763F335F}"/>
              </a:ext>
            </a:extLst>
          </p:cNvPr>
          <p:cNvSpPr txBox="1"/>
          <p:nvPr/>
        </p:nvSpPr>
        <p:spPr>
          <a:xfrm>
            <a:off x="670560" y="401320"/>
            <a:ext cx="9743440" cy="369332"/>
          </a:xfrm>
          <a:prstGeom prst="rect">
            <a:avLst/>
          </a:prstGeom>
          <a:noFill/>
        </p:spPr>
        <p:txBody>
          <a:bodyPr wrap="square" rtlCol="0">
            <a:spAutoFit/>
          </a:bodyPr>
          <a:lstStyle/>
          <a:p>
            <a:r>
              <a:rPr lang="en-IN" dirty="0"/>
              <a:t>6. </a:t>
            </a:r>
            <a:r>
              <a:rPr lang="en-IN" b="1" dirty="0"/>
              <a:t>Outlier visualization through Boxplots</a:t>
            </a:r>
            <a:r>
              <a:rPr lang="en-IN" dirty="0"/>
              <a:t>:</a:t>
            </a:r>
          </a:p>
        </p:txBody>
      </p:sp>
      <p:pic>
        <p:nvPicPr>
          <p:cNvPr id="4" name="Picture 3">
            <a:extLst>
              <a:ext uri="{FF2B5EF4-FFF2-40B4-BE49-F238E27FC236}">
                <a16:creationId xmlns:a16="http://schemas.microsoft.com/office/drawing/2014/main" id="{C91387F1-DB0D-337B-4A0C-42FDF4D77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40" y="1122648"/>
            <a:ext cx="11287760" cy="3815111"/>
          </a:xfrm>
          <a:prstGeom prst="rect">
            <a:avLst/>
          </a:prstGeom>
        </p:spPr>
      </p:pic>
      <p:sp>
        <p:nvSpPr>
          <p:cNvPr id="3" name="TextBox 2">
            <a:extLst>
              <a:ext uri="{FF2B5EF4-FFF2-40B4-BE49-F238E27FC236}">
                <a16:creationId xmlns:a16="http://schemas.microsoft.com/office/drawing/2014/main" id="{B7FAFE58-33E9-71AE-7CB0-45DF3EAA8FB6}"/>
              </a:ext>
            </a:extLst>
          </p:cNvPr>
          <p:cNvSpPr txBox="1"/>
          <p:nvPr/>
        </p:nvSpPr>
        <p:spPr>
          <a:xfrm>
            <a:off x="760396" y="5438273"/>
            <a:ext cx="9914021" cy="646331"/>
          </a:xfrm>
          <a:prstGeom prst="rect">
            <a:avLst/>
          </a:prstGeom>
          <a:noFill/>
        </p:spPr>
        <p:txBody>
          <a:bodyPr wrap="square" rtlCol="0">
            <a:spAutoFit/>
          </a:bodyPr>
          <a:lstStyle/>
          <a:p>
            <a:r>
              <a:rPr lang="en-IN" dirty="0"/>
              <a:t>‘age_of _car’ and ‘age_of_policyholder’ have outliers. The outliers can be treated in many ways such as dropping, binning, capping, or doing separate analysis on them.</a:t>
            </a:r>
          </a:p>
        </p:txBody>
      </p:sp>
    </p:spTree>
    <p:extLst>
      <p:ext uri="{BB962C8B-B14F-4D97-AF65-F5344CB8AC3E}">
        <p14:creationId xmlns:p14="http://schemas.microsoft.com/office/powerpoint/2010/main" val="2639745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924AC5-89B2-09D6-FD13-9A67CBE42285}"/>
              </a:ext>
            </a:extLst>
          </p:cNvPr>
          <p:cNvSpPr txBox="1"/>
          <p:nvPr/>
        </p:nvSpPr>
        <p:spPr>
          <a:xfrm>
            <a:off x="863600" y="614680"/>
            <a:ext cx="10383520" cy="646331"/>
          </a:xfrm>
          <a:prstGeom prst="rect">
            <a:avLst/>
          </a:prstGeom>
          <a:noFill/>
        </p:spPr>
        <p:txBody>
          <a:bodyPr wrap="square" rtlCol="0">
            <a:spAutoFit/>
          </a:bodyPr>
          <a:lstStyle/>
          <a:p>
            <a:r>
              <a:rPr lang="en-IN" dirty="0"/>
              <a:t>7. </a:t>
            </a:r>
            <a:r>
              <a:rPr lang="en-IN" b="1" dirty="0"/>
              <a:t>UNIVARIATE ANALYSIS :</a:t>
            </a:r>
          </a:p>
          <a:p>
            <a:r>
              <a:rPr lang="en-IN" dirty="0"/>
              <a:t>1. Numerical variables</a:t>
            </a:r>
          </a:p>
        </p:txBody>
      </p:sp>
      <p:pic>
        <p:nvPicPr>
          <p:cNvPr id="8" name="Picture 7">
            <a:extLst>
              <a:ext uri="{FF2B5EF4-FFF2-40B4-BE49-F238E27FC236}">
                <a16:creationId xmlns:a16="http://schemas.microsoft.com/office/drawing/2014/main" id="{C1E742D2-6ADA-E493-BF45-5440E9984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01" y="1494691"/>
            <a:ext cx="4721359" cy="2482948"/>
          </a:xfrm>
          <a:prstGeom prst="rect">
            <a:avLst/>
          </a:prstGeom>
        </p:spPr>
      </p:pic>
      <p:pic>
        <p:nvPicPr>
          <p:cNvPr id="10" name="Picture 9">
            <a:extLst>
              <a:ext uri="{FF2B5EF4-FFF2-40B4-BE49-F238E27FC236}">
                <a16:creationId xmlns:a16="http://schemas.microsoft.com/office/drawing/2014/main" id="{EB38C17B-AE57-F418-F599-AEF644067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5360" y="1494691"/>
            <a:ext cx="5191760" cy="2609949"/>
          </a:xfrm>
          <a:prstGeom prst="rect">
            <a:avLst/>
          </a:prstGeom>
        </p:spPr>
      </p:pic>
      <p:pic>
        <p:nvPicPr>
          <p:cNvPr id="12" name="Picture 11">
            <a:extLst>
              <a:ext uri="{FF2B5EF4-FFF2-40B4-BE49-F238E27FC236}">
                <a16:creationId xmlns:a16="http://schemas.microsoft.com/office/drawing/2014/main" id="{04448AA7-A803-A7EB-3793-0DCF03F3F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7440" y="4229196"/>
            <a:ext cx="7735839" cy="2482948"/>
          </a:xfrm>
          <a:prstGeom prst="rect">
            <a:avLst/>
          </a:prstGeom>
        </p:spPr>
      </p:pic>
    </p:spTree>
    <p:extLst>
      <p:ext uri="{BB962C8B-B14F-4D97-AF65-F5344CB8AC3E}">
        <p14:creationId xmlns:p14="http://schemas.microsoft.com/office/powerpoint/2010/main" val="3428088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D725848-0180-EF2B-9A42-AEFA7B3946D1}"/>
              </a:ext>
            </a:extLst>
          </p:cNvPr>
          <p:cNvSpPr txBox="1"/>
          <p:nvPr/>
        </p:nvSpPr>
        <p:spPr>
          <a:xfrm>
            <a:off x="629920" y="386080"/>
            <a:ext cx="10830560" cy="646331"/>
          </a:xfrm>
          <a:prstGeom prst="rect">
            <a:avLst/>
          </a:prstGeom>
          <a:noFill/>
        </p:spPr>
        <p:txBody>
          <a:bodyPr wrap="square" rtlCol="0">
            <a:spAutoFit/>
          </a:bodyPr>
          <a:lstStyle/>
          <a:p>
            <a:r>
              <a:rPr lang="en-IN" b="1" dirty="0"/>
              <a:t>UNIVARIATE ANALYSIS:</a:t>
            </a:r>
          </a:p>
          <a:p>
            <a:r>
              <a:rPr lang="en-IN" dirty="0"/>
              <a:t>2. Categorical Variables</a:t>
            </a:r>
          </a:p>
        </p:txBody>
      </p:sp>
      <p:pic>
        <p:nvPicPr>
          <p:cNvPr id="13" name="Picture 12">
            <a:extLst>
              <a:ext uri="{FF2B5EF4-FFF2-40B4-BE49-F238E27FC236}">
                <a16:creationId xmlns:a16="http://schemas.microsoft.com/office/drawing/2014/main" id="{63AB2505-53A2-9D7B-FB9A-93B8F2DEF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20" y="1379216"/>
            <a:ext cx="4592320" cy="4848864"/>
          </a:xfrm>
          <a:prstGeom prst="rect">
            <a:avLst/>
          </a:prstGeom>
        </p:spPr>
      </p:pic>
      <p:pic>
        <p:nvPicPr>
          <p:cNvPr id="15" name="Picture 14">
            <a:extLst>
              <a:ext uri="{FF2B5EF4-FFF2-40B4-BE49-F238E27FC236}">
                <a16:creationId xmlns:a16="http://schemas.microsoft.com/office/drawing/2014/main" id="{1DAF1F76-2FD0-427E-30BB-C26CC0476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200145"/>
            <a:ext cx="5008880" cy="5113653"/>
          </a:xfrm>
          <a:prstGeom prst="rect">
            <a:avLst/>
          </a:prstGeom>
        </p:spPr>
      </p:pic>
    </p:spTree>
    <p:extLst>
      <p:ext uri="{BB962C8B-B14F-4D97-AF65-F5344CB8AC3E}">
        <p14:creationId xmlns:p14="http://schemas.microsoft.com/office/powerpoint/2010/main" val="3094341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B97B41-8982-3BED-678D-77322C3DC374}"/>
              </a:ext>
            </a:extLst>
          </p:cNvPr>
          <p:cNvSpPr txBox="1"/>
          <p:nvPr/>
        </p:nvSpPr>
        <p:spPr>
          <a:xfrm>
            <a:off x="904240" y="409972"/>
            <a:ext cx="10078720" cy="646331"/>
          </a:xfrm>
          <a:prstGeom prst="rect">
            <a:avLst/>
          </a:prstGeom>
          <a:noFill/>
        </p:spPr>
        <p:txBody>
          <a:bodyPr wrap="square" rtlCol="0">
            <a:spAutoFit/>
          </a:bodyPr>
          <a:lstStyle/>
          <a:p>
            <a:r>
              <a:rPr lang="en-IN" dirty="0"/>
              <a:t>8</a:t>
            </a:r>
            <a:r>
              <a:rPr lang="en-IN" b="1" dirty="0"/>
              <a:t>. BIVARIATE ANALYSIS</a:t>
            </a:r>
          </a:p>
          <a:p>
            <a:r>
              <a:rPr lang="en-IN" dirty="0"/>
              <a:t>a. Model v/s </a:t>
            </a:r>
            <a:r>
              <a:rPr lang="en-IN" dirty="0" err="1"/>
              <a:t>Is_claim</a:t>
            </a:r>
            <a:endParaRPr lang="en-IN" dirty="0"/>
          </a:p>
        </p:txBody>
      </p:sp>
      <p:pic>
        <p:nvPicPr>
          <p:cNvPr id="7" name="Picture 6">
            <a:extLst>
              <a:ext uri="{FF2B5EF4-FFF2-40B4-BE49-F238E27FC236}">
                <a16:creationId xmlns:a16="http://schemas.microsoft.com/office/drawing/2014/main" id="{061DC26B-EE9A-F156-957E-35686001E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20" y="1056303"/>
            <a:ext cx="4500879" cy="2672417"/>
          </a:xfrm>
          <a:prstGeom prst="rect">
            <a:avLst/>
          </a:prstGeom>
        </p:spPr>
      </p:pic>
      <p:pic>
        <p:nvPicPr>
          <p:cNvPr id="9" name="Picture 8">
            <a:extLst>
              <a:ext uri="{FF2B5EF4-FFF2-40B4-BE49-F238E27FC236}">
                <a16:creationId xmlns:a16="http://schemas.microsoft.com/office/drawing/2014/main" id="{83C7E3A0-820C-0E20-410F-EF02FA04F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999" y="1056302"/>
            <a:ext cx="5483360" cy="2672417"/>
          </a:xfrm>
          <a:prstGeom prst="rect">
            <a:avLst/>
          </a:prstGeom>
        </p:spPr>
      </p:pic>
      <p:pic>
        <p:nvPicPr>
          <p:cNvPr id="11" name="Picture 10">
            <a:extLst>
              <a:ext uri="{FF2B5EF4-FFF2-40B4-BE49-F238E27FC236}">
                <a16:creationId xmlns:a16="http://schemas.microsoft.com/office/drawing/2014/main" id="{CBE82CEC-1912-4B32-997D-F004B2479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60" y="3728720"/>
            <a:ext cx="10495280" cy="2987040"/>
          </a:xfrm>
          <a:prstGeom prst="rect">
            <a:avLst/>
          </a:prstGeom>
        </p:spPr>
      </p:pic>
    </p:spTree>
    <p:extLst>
      <p:ext uri="{BB962C8B-B14F-4D97-AF65-F5344CB8AC3E}">
        <p14:creationId xmlns:p14="http://schemas.microsoft.com/office/powerpoint/2010/main" val="2503627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4A0C7-D3BD-1534-562B-24FCE4290383}"/>
              </a:ext>
            </a:extLst>
          </p:cNvPr>
          <p:cNvSpPr txBox="1"/>
          <p:nvPr/>
        </p:nvSpPr>
        <p:spPr>
          <a:xfrm>
            <a:off x="721360" y="391160"/>
            <a:ext cx="10749280" cy="646331"/>
          </a:xfrm>
          <a:prstGeom prst="rect">
            <a:avLst/>
          </a:prstGeom>
          <a:noFill/>
        </p:spPr>
        <p:txBody>
          <a:bodyPr wrap="square" rtlCol="0">
            <a:spAutoFit/>
          </a:bodyPr>
          <a:lstStyle/>
          <a:p>
            <a:r>
              <a:rPr lang="en-IN" b="1" dirty="0"/>
              <a:t>BIVARIATE ANALYSIS</a:t>
            </a:r>
            <a:r>
              <a:rPr lang="en-IN" dirty="0"/>
              <a:t>:</a:t>
            </a:r>
          </a:p>
          <a:p>
            <a:r>
              <a:rPr lang="en-IN" dirty="0"/>
              <a:t>b. Area cluster v/s Is_claim</a:t>
            </a:r>
          </a:p>
        </p:txBody>
      </p:sp>
      <p:pic>
        <p:nvPicPr>
          <p:cNvPr id="4" name="Picture 3">
            <a:extLst>
              <a:ext uri="{FF2B5EF4-FFF2-40B4-BE49-F238E27FC236}">
                <a16:creationId xmlns:a16="http://schemas.microsoft.com/office/drawing/2014/main" id="{7271AFEE-C4E2-BF61-788E-8B26A5961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16" y="1037491"/>
            <a:ext cx="5878584" cy="3056989"/>
          </a:xfrm>
          <a:prstGeom prst="rect">
            <a:avLst/>
          </a:prstGeom>
        </p:spPr>
      </p:pic>
      <p:pic>
        <p:nvPicPr>
          <p:cNvPr id="6" name="Picture 5">
            <a:extLst>
              <a:ext uri="{FF2B5EF4-FFF2-40B4-BE49-F238E27FC236}">
                <a16:creationId xmlns:a16="http://schemas.microsoft.com/office/drawing/2014/main" id="{FC4C5ED4-78C8-B243-49AD-A74A40775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83638"/>
            <a:ext cx="5785119" cy="2964694"/>
          </a:xfrm>
          <a:prstGeom prst="rect">
            <a:avLst/>
          </a:prstGeom>
        </p:spPr>
      </p:pic>
      <p:pic>
        <p:nvPicPr>
          <p:cNvPr id="8" name="Picture 7">
            <a:extLst>
              <a:ext uri="{FF2B5EF4-FFF2-40B4-BE49-F238E27FC236}">
                <a16:creationId xmlns:a16="http://schemas.microsoft.com/office/drawing/2014/main" id="{890363F6-34C9-0727-357C-A0A0090C8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61" y="4094480"/>
            <a:ext cx="8514079" cy="2651760"/>
          </a:xfrm>
          <a:prstGeom prst="rect">
            <a:avLst/>
          </a:prstGeom>
        </p:spPr>
      </p:pic>
    </p:spTree>
    <p:extLst>
      <p:ext uri="{BB962C8B-B14F-4D97-AF65-F5344CB8AC3E}">
        <p14:creationId xmlns:p14="http://schemas.microsoft.com/office/powerpoint/2010/main" val="1828409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A57675-9C06-1238-686F-4FD42E7E8118}"/>
              </a:ext>
            </a:extLst>
          </p:cNvPr>
          <p:cNvSpPr txBox="1"/>
          <p:nvPr/>
        </p:nvSpPr>
        <p:spPr>
          <a:xfrm>
            <a:off x="563880" y="279400"/>
            <a:ext cx="11064240" cy="646331"/>
          </a:xfrm>
          <a:prstGeom prst="rect">
            <a:avLst/>
          </a:prstGeom>
          <a:noFill/>
        </p:spPr>
        <p:txBody>
          <a:bodyPr wrap="square" rtlCol="0">
            <a:spAutoFit/>
          </a:bodyPr>
          <a:lstStyle/>
          <a:p>
            <a:r>
              <a:rPr lang="en-IN" b="1" dirty="0"/>
              <a:t>BIVARIATE ANALYSIS:</a:t>
            </a:r>
          </a:p>
          <a:p>
            <a:r>
              <a:rPr lang="en-IN" dirty="0"/>
              <a:t>c. NUMERICAL VARIABLES V/S TARGET VARIABLE</a:t>
            </a:r>
          </a:p>
        </p:txBody>
      </p:sp>
      <p:pic>
        <p:nvPicPr>
          <p:cNvPr id="4" name="Picture 3">
            <a:extLst>
              <a:ext uri="{FF2B5EF4-FFF2-40B4-BE49-F238E27FC236}">
                <a16:creationId xmlns:a16="http://schemas.microsoft.com/office/drawing/2014/main" id="{D4F99375-1C4C-8E15-4507-ABD687AC7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 y="925731"/>
            <a:ext cx="4497840" cy="3178909"/>
          </a:xfrm>
          <a:prstGeom prst="rect">
            <a:avLst/>
          </a:prstGeom>
        </p:spPr>
      </p:pic>
      <p:pic>
        <p:nvPicPr>
          <p:cNvPr id="6" name="Picture 5">
            <a:extLst>
              <a:ext uri="{FF2B5EF4-FFF2-40B4-BE49-F238E27FC236}">
                <a16:creationId xmlns:a16="http://schemas.microsoft.com/office/drawing/2014/main" id="{EC59E01E-1B11-B503-9235-A8C735454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361" y="840494"/>
            <a:ext cx="5564640" cy="3349382"/>
          </a:xfrm>
          <a:prstGeom prst="rect">
            <a:avLst/>
          </a:prstGeom>
        </p:spPr>
      </p:pic>
      <p:pic>
        <p:nvPicPr>
          <p:cNvPr id="8" name="Picture 7">
            <a:extLst>
              <a:ext uri="{FF2B5EF4-FFF2-40B4-BE49-F238E27FC236}">
                <a16:creationId xmlns:a16="http://schemas.microsoft.com/office/drawing/2014/main" id="{7F924598-8C05-1ED9-F91A-8212C4483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8080" y="4287520"/>
            <a:ext cx="7735839" cy="2245874"/>
          </a:xfrm>
          <a:prstGeom prst="rect">
            <a:avLst/>
          </a:prstGeom>
        </p:spPr>
      </p:pic>
    </p:spTree>
    <p:extLst>
      <p:ext uri="{BB962C8B-B14F-4D97-AF65-F5344CB8AC3E}">
        <p14:creationId xmlns:p14="http://schemas.microsoft.com/office/powerpoint/2010/main" val="81896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C3A0E8-FBF7-2141-5003-2183E5F65341}"/>
              </a:ext>
            </a:extLst>
          </p:cNvPr>
          <p:cNvSpPr txBox="1"/>
          <p:nvPr/>
        </p:nvSpPr>
        <p:spPr>
          <a:xfrm>
            <a:off x="406400" y="335846"/>
            <a:ext cx="11074400" cy="3970318"/>
          </a:xfrm>
          <a:prstGeom prst="rect">
            <a:avLst/>
          </a:prstGeom>
          <a:noFill/>
        </p:spPr>
        <p:txBody>
          <a:bodyPr wrap="square">
            <a:spAutoFit/>
          </a:bodyPr>
          <a:lstStyle/>
          <a:p>
            <a:r>
              <a:rPr lang="en-US" dirty="0"/>
              <a:t>9</a:t>
            </a:r>
            <a:r>
              <a:rPr lang="en-US" b="1" dirty="0"/>
              <a:t>. FEATURE ENGINEERING:</a:t>
            </a:r>
          </a:p>
          <a:p>
            <a:endParaRPr lang="en-US" b="1" dirty="0"/>
          </a:p>
          <a:p>
            <a:pPr marL="285750" indent="-285750">
              <a:buFont typeface="Arial" panose="020B0604020202020204" pitchFamily="34" charset="0"/>
              <a:buChar char="•"/>
            </a:pPr>
            <a:r>
              <a:rPr lang="en-US" dirty="0"/>
              <a:t>Scaling and Transformation- In the original dataset numerical columns- policy_tenure, </a:t>
            </a:r>
            <a:r>
              <a:rPr lang="en-US" dirty="0" err="1"/>
              <a:t>age_of_car</a:t>
            </a:r>
            <a:r>
              <a:rPr lang="en-US" dirty="0"/>
              <a:t>, age_of_policyholder have been normalized using </a:t>
            </a:r>
            <a:r>
              <a:rPr lang="en-US" dirty="0" err="1"/>
              <a:t>min_max_scaler</a:t>
            </a:r>
            <a:r>
              <a:rPr lang="en-US" dirty="0"/>
              <a:t>.</a:t>
            </a:r>
          </a:p>
          <a:p>
            <a:pPr marL="285750" indent="-285750">
              <a:buFont typeface="Arial" panose="020B0604020202020204" pitchFamily="34" charset="0"/>
              <a:buChar char="•"/>
            </a:pPr>
            <a:r>
              <a:rPr lang="en-US" dirty="0"/>
              <a:t>Since the numerical columns ‘</a:t>
            </a:r>
            <a:r>
              <a:rPr lang="en-US" dirty="0" err="1"/>
              <a:t>age_of_car</a:t>
            </a:r>
            <a:r>
              <a:rPr lang="en-US" dirty="0"/>
              <a:t>’, ‘policy_tenure’, ‘age_of_policyholder’ has skewness in it, transformation is required. On the columns ‘age_of_car’ and ‘policy_tenure’ </a:t>
            </a:r>
            <a:r>
              <a:rPr lang="en-US" b="1" dirty="0"/>
              <a:t>yeo-</a:t>
            </a:r>
            <a:r>
              <a:rPr lang="en-US" b="1" dirty="0" err="1"/>
              <a:t>johnson</a:t>
            </a:r>
            <a:r>
              <a:rPr lang="en-US" dirty="0"/>
              <a:t> transformation is applied and on age_of_policyholder’ </a:t>
            </a:r>
            <a:r>
              <a:rPr lang="en-US" b="1" dirty="0"/>
              <a:t>box-cox</a:t>
            </a:r>
            <a:r>
              <a:rPr lang="en-US" dirty="0"/>
              <a:t> transformation is applied.</a:t>
            </a:r>
          </a:p>
          <a:p>
            <a:r>
              <a:rPr lang="en-US" dirty="0"/>
              <a:t> </a:t>
            </a:r>
          </a:p>
          <a:p>
            <a:r>
              <a:rPr lang="en-US" dirty="0"/>
              <a:t>10. </a:t>
            </a:r>
            <a:r>
              <a:rPr lang="en-US" b="1" dirty="0"/>
              <a:t>BASE MODEL:</a:t>
            </a:r>
          </a:p>
          <a:p>
            <a:endParaRPr lang="en-US" b="1" dirty="0"/>
          </a:p>
          <a:p>
            <a:r>
              <a:rPr lang="en-US" dirty="0"/>
              <a:t>In this this project, a base model is fitted using Logistic Regression algorithm with its default parameters. Logistic Regression model is chosen as a base model since the target variable ‘</a:t>
            </a:r>
            <a:r>
              <a:rPr lang="en-US" dirty="0" err="1"/>
              <a:t>is_claim</a:t>
            </a:r>
            <a:r>
              <a:rPr lang="en-US" dirty="0"/>
              <a:t>’ is a binary classification and after reducing redundant columns, the dataset has three numerical and two categorical columns. The accuracy from base model turns out to be 56.16%.</a:t>
            </a:r>
          </a:p>
        </p:txBody>
      </p:sp>
      <p:pic>
        <p:nvPicPr>
          <p:cNvPr id="2" name="Picture 1">
            <a:extLst>
              <a:ext uri="{FF2B5EF4-FFF2-40B4-BE49-F238E27FC236}">
                <a16:creationId xmlns:a16="http://schemas.microsoft.com/office/drawing/2014/main" id="{3A204A3F-0F08-1D4F-2BD2-22994AB6AEC8}"/>
              </a:ext>
            </a:extLst>
          </p:cNvPr>
          <p:cNvPicPr>
            <a:picLocks noChangeAspect="1"/>
          </p:cNvPicPr>
          <p:nvPr/>
        </p:nvPicPr>
        <p:blipFill>
          <a:blip r:embed="rId2"/>
          <a:stretch>
            <a:fillRect/>
          </a:stretch>
        </p:blipFill>
        <p:spPr>
          <a:xfrm>
            <a:off x="633129" y="4306164"/>
            <a:ext cx="6325935" cy="2402644"/>
          </a:xfrm>
          <a:prstGeom prst="rect">
            <a:avLst/>
          </a:prstGeom>
        </p:spPr>
      </p:pic>
    </p:spTree>
    <p:extLst>
      <p:ext uri="{BB962C8B-B14F-4D97-AF65-F5344CB8AC3E}">
        <p14:creationId xmlns:p14="http://schemas.microsoft.com/office/powerpoint/2010/main" val="417539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46CF73-E59D-6E15-C91E-48C23DC48621}"/>
              </a:ext>
            </a:extLst>
          </p:cNvPr>
          <p:cNvSpPr txBox="1"/>
          <p:nvPr/>
        </p:nvSpPr>
        <p:spPr>
          <a:xfrm>
            <a:off x="513348" y="2884370"/>
            <a:ext cx="10800080" cy="3416320"/>
          </a:xfrm>
          <a:prstGeom prst="rect">
            <a:avLst/>
          </a:prstGeom>
          <a:noFill/>
        </p:spPr>
        <p:txBody>
          <a:bodyPr wrap="square" rtlCol="0">
            <a:spAutoFit/>
          </a:bodyPr>
          <a:lstStyle/>
          <a:p>
            <a:r>
              <a:rPr lang="en-IN" b="1" dirty="0"/>
              <a:t>Inference from base model and Details about further work:</a:t>
            </a:r>
          </a:p>
          <a:p>
            <a:endParaRPr lang="en-IN" b="1" dirty="0"/>
          </a:p>
          <a:p>
            <a:pPr marL="285750" indent="-285750">
              <a:buFont typeface="Arial" panose="020B0604020202020204" pitchFamily="34" charset="0"/>
              <a:buChar char="•"/>
            </a:pPr>
            <a:r>
              <a:rPr lang="en-IN" dirty="0"/>
              <a:t>After understanding and performing exploratory data analysis, a base model is fitted using logistic regression. The base model is giving 56.15% accuracy on train data and 56.16% accuracy on test data. From this it can be concluded that this base model is not in overfit condition.</a:t>
            </a:r>
          </a:p>
          <a:p>
            <a:endParaRPr lang="en-IN" dirty="0"/>
          </a:p>
          <a:p>
            <a:pPr marL="285750" indent="-285750">
              <a:buFont typeface="Arial" panose="020B0604020202020204" pitchFamily="34" charset="0"/>
              <a:buChar char="•"/>
            </a:pPr>
            <a:r>
              <a:rPr lang="en-IN" dirty="0"/>
              <a:t>To improve the predictive model further, several steps can be taken such as applying grid-search cv, cross validation, gradient descent, using other algorithms(DT, KNN, NB), tuning hyper parameters, </a:t>
            </a:r>
            <a:r>
              <a:rPr lang="en-IN" dirty="0" err="1"/>
              <a:t>ensembling</a:t>
            </a:r>
            <a:r>
              <a:rPr lang="en-IN" dirty="0"/>
              <a:t> techniques(bagging/boosting).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final model would be one that achieves highest accuracy for the given dataset.</a:t>
            </a:r>
          </a:p>
          <a:p>
            <a:endParaRPr lang="en-IN" dirty="0"/>
          </a:p>
        </p:txBody>
      </p:sp>
      <p:pic>
        <p:nvPicPr>
          <p:cNvPr id="6" name="Picture 5">
            <a:extLst>
              <a:ext uri="{FF2B5EF4-FFF2-40B4-BE49-F238E27FC236}">
                <a16:creationId xmlns:a16="http://schemas.microsoft.com/office/drawing/2014/main" id="{CC3D162F-1B60-B54B-A6E1-AD9409F6D763}"/>
              </a:ext>
            </a:extLst>
          </p:cNvPr>
          <p:cNvPicPr>
            <a:picLocks noChangeAspect="1"/>
          </p:cNvPicPr>
          <p:nvPr/>
        </p:nvPicPr>
        <p:blipFill>
          <a:blip r:embed="rId2"/>
          <a:stretch>
            <a:fillRect/>
          </a:stretch>
        </p:blipFill>
        <p:spPr>
          <a:xfrm>
            <a:off x="684133" y="557310"/>
            <a:ext cx="7150831" cy="1933615"/>
          </a:xfrm>
          <a:prstGeom prst="rect">
            <a:avLst/>
          </a:prstGeom>
        </p:spPr>
      </p:pic>
    </p:spTree>
    <p:extLst>
      <p:ext uri="{BB962C8B-B14F-4D97-AF65-F5344CB8AC3E}">
        <p14:creationId xmlns:p14="http://schemas.microsoft.com/office/powerpoint/2010/main" val="780927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at Learning Academy logo PNG Download">
            <a:extLst>
              <a:ext uri="{FF2B5EF4-FFF2-40B4-BE49-F238E27FC236}">
                <a16:creationId xmlns:a16="http://schemas.microsoft.com/office/drawing/2014/main" id="{ECC32345-80E6-4775-98F2-8D6450AE9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0" y="139976"/>
            <a:ext cx="32385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C555CD0-41D4-48E3-916F-38C3D5019D32}"/>
              </a:ext>
            </a:extLst>
          </p:cNvPr>
          <p:cNvPicPr>
            <a:picLocks noChangeAspect="1"/>
          </p:cNvPicPr>
          <p:nvPr/>
        </p:nvPicPr>
        <p:blipFill>
          <a:blip r:embed="rId3"/>
          <a:stretch>
            <a:fillRect/>
          </a:stretch>
        </p:blipFill>
        <p:spPr>
          <a:xfrm>
            <a:off x="4528754" y="1929260"/>
            <a:ext cx="3558001" cy="3311407"/>
          </a:xfrm>
          <a:prstGeom prst="rect">
            <a:avLst/>
          </a:prstGeom>
        </p:spPr>
      </p:pic>
    </p:spTree>
    <p:extLst>
      <p:ext uri="{BB962C8B-B14F-4D97-AF65-F5344CB8AC3E}">
        <p14:creationId xmlns:p14="http://schemas.microsoft.com/office/powerpoint/2010/main" val="274371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5163D-71C4-4BAA-9C9C-AFF7AAFC393C}"/>
              </a:ext>
            </a:extLst>
          </p:cNvPr>
          <p:cNvSpPr>
            <a:spLocks noGrp="1"/>
          </p:cNvSpPr>
          <p:nvPr>
            <p:ph type="ctrTitle"/>
          </p:nvPr>
        </p:nvSpPr>
        <p:spPr>
          <a:xfrm>
            <a:off x="371062" y="1166847"/>
            <a:ext cx="9144000" cy="2387600"/>
          </a:xfrm>
        </p:spPr>
        <p:txBody>
          <a:bodyPr>
            <a:normAutofit/>
          </a:bodyPr>
          <a:lstStyle/>
          <a:p>
            <a:pPr algn="l"/>
            <a:r>
              <a:rPr lang="en-US" sz="2400" b="1" i="1" dirty="0">
                <a:solidFill>
                  <a:srgbClr val="002060"/>
                </a:solidFill>
                <a:latin typeface="Times New Roman" panose="02020603050405020304" pitchFamily="18" charset="0"/>
                <a:cs typeface="Times New Roman" panose="02020603050405020304" pitchFamily="18" charset="0"/>
              </a:rPr>
              <a:t>Using historical data, develop a predictive model to identify short duration claims of car insurance customers. Additionally, enhance the classifier to segregate customers(high risk) efficiently.</a:t>
            </a:r>
            <a:endParaRPr lang="en-IN" sz="2400" b="1" i="1" dirty="0">
              <a:solidFill>
                <a:srgbClr val="002060"/>
              </a:solidFill>
              <a:latin typeface="Times New Roman" panose="02020603050405020304" pitchFamily="18" charset="0"/>
              <a:cs typeface="Times New Roman" panose="02020603050405020304" pitchFamily="18" charset="0"/>
            </a:endParaRPr>
          </a:p>
        </p:txBody>
      </p:sp>
      <p:pic>
        <p:nvPicPr>
          <p:cNvPr id="6" name="Picture 2" descr="Great Learning Academy logo PNG Download">
            <a:extLst>
              <a:ext uri="{FF2B5EF4-FFF2-40B4-BE49-F238E27FC236}">
                <a16:creationId xmlns:a16="http://schemas.microsoft.com/office/drawing/2014/main" id="{20F1D962-20F1-4458-8050-173FCF194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0" y="139976"/>
            <a:ext cx="32385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ownload Thinking Photography Question Mark Man Stock HQ PNG Image |  FreePNGImg">
            <a:extLst>
              <a:ext uri="{FF2B5EF4-FFF2-40B4-BE49-F238E27FC236}">
                <a16:creationId xmlns:a16="http://schemas.microsoft.com/office/drawing/2014/main" id="{BC435D90-F0BE-4096-B881-197613437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858" y="3311593"/>
            <a:ext cx="3546407" cy="35464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FD3392-2F34-4BE2-A941-A0CF86F940B5}"/>
              </a:ext>
            </a:extLst>
          </p:cNvPr>
          <p:cNvSpPr txBox="1"/>
          <p:nvPr/>
        </p:nvSpPr>
        <p:spPr>
          <a:xfrm>
            <a:off x="516835" y="475494"/>
            <a:ext cx="5976730" cy="769441"/>
          </a:xfrm>
          <a:prstGeom prst="rect">
            <a:avLst/>
          </a:prstGeom>
          <a:noFill/>
        </p:spPr>
        <p:txBody>
          <a:bodyPr wrap="square" rtlCol="0">
            <a:spAutoFit/>
          </a:bodyPr>
          <a:lstStyle/>
          <a:p>
            <a:r>
              <a:rPr lang="en-US" sz="4400" b="1" dirty="0">
                <a:solidFill>
                  <a:schemeClr val="accent1">
                    <a:lumMod val="50000"/>
                  </a:schemeClr>
                </a:solidFill>
                <a:latin typeface="Bahnschrift Condensed" pitchFamily="34" charset="0"/>
              </a:rPr>
              <a:t>PROBLEM STATEMENT</a:t>
            </a:r>
            <a:endParaRPr lang="en-IN" sz="4400" b="1" dirty="0">
              <a:solidFill>
                <a:schemeClr val="accent1">
                  <a:lumMod val="50000"/>
                </a:schemeClr>
              </a:solidFill>
              <a:latin typeface="Bahnschrift Condensed" pitchFamily="34" charset="0"/>
            </a:endParaRPr>
          </a:p>
        </p:txBody>
      </p:sp>
      <p:pic>
        <p:nvPicPr>
          <p:cNvPr id="3" name="Picture 2">
            <a:extLst>
              <a:ext uri="{FF2B5EF4-FFF2-40B4-BE49-F238E27FC236}">
                <a16:creationId xmlns:a16="http://schemas.microsoft.com/office/drawing/2014/main" id="{C0AC1397-9A1B-D607-6074-D1F490D0CCC1}"/>
              </a:ext>
            </a:extLst>
          </p:cNvPr>
          <p:cNvPicPr>
            <a:picLocks noChangeAspect="1"/>
          </p:cNvPicPr>
          <p:nvPr/>
        </p:nvPicPr>
        <p:blipFill>
          <a:blip r:embed="rId4"/>
          <a:stretch>
            <a:fillRect/>
          </a:stretch>
        </p:blipFill>
        <p:spPr>
          <a:xfrm>
            <a:off x="371062" y="4985469"/>
            <a:ext cx="8349426" cy="1754706"/>
          </a:xfrm>
          <a:prstGeom prst="rect">
            <a:avLst/>
          </a:prstGeom>
        </p:spPr>
      </p:pic>
    </p:spTree>
    <p:extLst>
      <p:ext uri="{BB962C8B-B14F-4D97-AF65-F5344CB8AC3E}">
        <p14:creationId xmlns:p14="http://schemas.microsoft.com/office/powerpoint/2010/main" val="3743447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at Learning Academy logo PNG Download">
            <a:extLst>
              <a:ext uri="{FF2B5EF4-FFF2-40B4-BE49-F238E27FC236}">
                <a16:creationId xmlns:a16="http://schemas.microsoft.com/office/drawing/2014/main" id="{ECC32345-80E6-4775-98F2-8D6450AE9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0" y="139976"/>
            <a:ext cx="3238500" cy="1409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ABA4AFC-AA6A-4C2B-B44C-B9ED57855126}"/>
              </a:ext>
            </a:extLst>
          </p:cNvPr>
          <p:cNvSpPr/>
          <p:nvPr/>
        </p:nvSpPr>
        <p:spPr>
          <a:xfrm>
            <a:off x="569842" y="1549676"/>
            <a:ext cx="11622158" cy="892552"/>
          </a:xfrm>
          <a:prstGeom prst="rect">
            <a:avLst/>
          </a:prstGeom>
        </p:spPr>
        <p:txBody>
          <a:bodyPr wrap="square">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Data Description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 The dataset contains information about the policyholder and the car they own. Based on them the target variable is one which tells whether the policyholder has claimed insurance within six months or not.</a:t>
            </a:r>
          </a:p>
          <a:p>
            <a:endParaRPr lang="en-IN" sz="1600"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4D32F2-F1B2-4D28-8B2A-97C613031D58}"/>
              </a:ext>
            </a:extLst>
          </p:cNvPr>
          <p:cNvSpPr txBox="1"/>
          <p:nvPr/>
        </p:nvSpPr>
        <p:spPr>
          <a:xfrm>
            <a:off x="477078" y="680502"/>
            <a:ext cx="5976731" cy="1446550"/>
          </a:xfrm>
          <a:prstGeom prst="rect">
            <a:avLst/>
          </a:prstGeom>
          <a:noFill/>
        </p:spPr>
        <p:txBody>
          <a:bodyPr wrap="square" rtlCol="0">
            <a:spAutoFit/>
          </a:bodyPr>
          <a:lstStyle/>
          <a:p>
            <a:r>
              <a:rPr lang="en-IN" sz="4400" b="1" dirty="0">
                <a:solidFill>
                  <a:schemeClr val="accent1">
                    <a:lumMod val="50000"/>
                  </a:schemeClr>
                </a:solidFill>
                <a:latin typeface="Bahnschrift Condensed" pitchFamily="34" charset="0"/>
              </a:rPr>
              <a:t>DATA DICTIONARY:</a:t>
            </a:r>
            <a:br>
              <a:rPr lang="en-IN" sz="4400" b="1" dirty="0">
                <a:solidFill>
                  <a:schemeClr val="accent1">
                    <a:lumMod val="50000"/>
                  </a:schemeClr>
                </a:solidFill>
                <a:latin typeface="Bahnschrift Condensed" pitchFamily="34" charset="0"/>
              </a:rPr>
            </a:br>
            <a:endParaRPr lang="en-IN" sz="4400" b="1" dirty="0">
              <a:solidFill>
                <a:schemeClr val="accent1">
                  <a:lumMod val="50000"/>
                </a:schemeClr>
              </a:solidFill>
              <a:latin typeface="Bahnschrift Condensed" pitchFamily="34" charset="0"/>
            </a:endParaRPr>
          </a:p>
        </p:txBody>
      </p:sp>
      <p:pic>
        <p:nvPicPr>
          <p:cNvPr id="7" name="Picture 6">
            <a:extLst>
              <a:ext uri="{FF2B5EF4-FFF2-40B4-BE49-F238E27FC236}">
                <a16:creationId xmlns:a16="http://schemas.microsoft.com/office/drawing/2014/main" id="{82973B99-418E-649B-3B3C-8D21BDAB769E}"/>
              </a:ext>
            </a:extLst>
          </p:cNvPr>
          <p:cNvPicPr>
            <a:picLocks noChangeAspect="1"/>
          </p:cNvPicPr>
          <p:nvPr/>
        </p:nvPicPr>
        <p:blipFill>
          <a:blip r:embed="rId3"/>
          <a:stretch>
            <a:fillRect/>
          </a:stretch>
        </p:blipFill>
        <p:spPr>
          <a:xfrm>
            <a:off x="731520" y="2127053"/>
            <a:ext cx="7661709" cy="4590972"/>
          </a:xfrm>
          <a:prstGeom prst="rect">
            <a:avLst/>
          </a:prstGeom>
        </p:spPr>
      </p:pic>
      <p:pic>
        <p:nvPicPr>
          <p:cNvPr id="5" name="Picture 4">
            <a:extLst>
              <a:ext uri="{FF2B5EF4-FFF2-40B4-BE49-F238E27FC236}">
                <a16:creationId xmlns:a16="http://schemas.microsoft.com/office/drawing/2014/main" id="{09D77D50-EFCE-1B0A-BF73-44654E7E850A}"/>
              </a:ext>
            </a:extLst>
          </p:cNvPr>
          <p:cNvPicPr>
            <a:picLocks noChangeAspect="1"/>
          </p:cNvPicPr>
          <p:nvPr/>
        </p:nvPicPr>
        <p:blipFill>
          <a:blip r:embed="rId4"/>
          <a:stretch>
            <a:fillRect/>
          </a:stretch>
        </p:blipFill>
        <p:spPr>
          <a:xfrm>
            <a:off x="8699643" y="2442228"/>
            <a:ext cx="1592971" cy="1042202"/>
          </a:xfrm>
          <a:prstGeom prst="rect">
            <a:avLst/>
          </a:prstGeom>
        </p:spPr>
      </p:pic>
      <p:pic>
        <p:nvPicPr>
          <p:cNvPr id="8" name="Picture 7">
            <a:extLst>
              <a:ext uri="{FF2B5EF4-FFF2-40B4-BE49-F238E27FC236}">
                <a16:creationId xmlns:a16="http://schemas.microsoft.com/office/drawing/2014/main" id="{31A00670-9ACE-76A5-84B0-3D135CCFD067}"/>
              </a:ext>
            </a:extLst>
          </p:cNvPr>
          <p:cNvPicPr>
            <a:picLocks noChangeAspect="1"/>
          </p:cNvPicPr>
          <p:nvPr/>
        </p:nvPicPr>
        <p:blipFill>
          <a:blip r:embed="rId5"/>
          <a:stretch>
            <a:fillRect/>
          </a:stretch>
        </p:blipFill>
        <p:spPr>
          <a:xfrm>
            <a:off x="8699643" y="5089553"/>
            <a:ext cx="2760837" cy="1202216"/>
          </a:xfrm>
          <a:prstGeom prst="rect">
            <a:avLst/>
          </a:prstGeom>
        </p:spPr>
      </p:pic>
    </p:spTree>
    <p:extLst>
      <p:ext uri="{BB962C8B-B14F-4D97-AF65-F5344CB8AC3E}">
        <p14:creationId xmlns:p14="http://schemas.microsoft.com/office/powerpoint/2010/main" val="717808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8B0164-DD4B-F9A4-B90E-A65A1B8EAACE}"/>
              </a:ext>
            </a:extLst>
          </p:cNvPr>
          <p:cNvPicPr>
            <a:picLocks noChangeAspect="1"/>
          </p:cNvPicPr>
          <p:nvPr/>
        </p:nvPicPr>
        <p:blipFill>
          <a:blip r:embed="rId2"/>
          <a:stretch>
            <a:fillRect/>
          </a:stretch>
        </p:blipFill>
        <p:spPr>
          <a:xfrm>
            <a:off x="572702" y="256139"/>
            <a:ext cx="8301791" cy="6345722"/>
          </a:xfrm>
          <a:prstGeom prst="rect">
            <a:avLst/>
          </a:prstGeom>
        </p:spPr>
      </p:pic>
    </p:spTree>
    <p:extLst>
      <p:ext uri="{BB962C8B-B14F-4D97-AF65-F5344CB8AC3E}">
        <p14:creationId xmlns:p14="http://schemas.microsoft.com/office/powerpoint/2010/main" val="2308823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at Learning Academy logo PNG Download">
            <a:extLst>
              <a:ext uri="{FF2B5EF4-FFF2-40B4-BE49-F238E27FC236}">
                <a16:creationId xmlns:a16="http://schemas.microsoft.com/office/drawing/2014/main" id="{ECC32345-80E6-4775-98F2-8D6450AE9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0" y="139976"/>
            <a:ext cx="3238500" cy="1409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4D32F2-F1B2-4D28-8B2A-97C613031D58}"/>
              </a:ext>
            </a:extLst>
          </p:cNvPr>
          <p:cNvSpPr txBox="1"/>
          <p:nvPr/>
        </p:nvSpPr>
        <p:spPr>
          <a:xfrm>
            <a:off x="477078" y="503583"/>
            <a:ext cx="5976731" cy="1446550"/>
          </a:xfrm>
          <a:prstGeom prst="rect">
            <a:avLst/>
          </a:prstGeom>
          <a:noFill/>
        </p:spPr>
        <p:txBody>
          <a:bodyPr wrap="square" rtlCol="0">
            <a:spAutoFit/>
          </a:bodyPr>
          <a:lstStyle/>
          <a:p>
            <a:r>
              <a:rPr lang="en-IN" sz="4400" b="1" dirty="0">
                <a:solidFill>
                  <a:schemeClr val="accent1">
                    <a:lumMod val="50000"/>
                  </a:schemeClr>
                </a:solidFill>
                <a:latin typeface="Bahnschrift Condensed" pitchFamily="34" charset="0"/>
              </a:rPr>
              <a:t>Data Pre-Processing</a:t>
            </a:r>
            <a:br>
              <a:rPr lang="en-IN" sz="4400" b="1" dirty="0">
                <a:latin typeface="Bahnschrift Condensed" pitchFamily="34" charset="0"/>
              </a:rPr>
            </a:br>
            <a:endParaRPr lang="en-IN" sz="4400" b="1" dirty="0">
              <a:latin typeface="Bahnschrift Condensed" pitchFamily="34" charset="0"/>
            </a:endParaRPr>
          </a:p>
        </p:txBody>
      </p:sp>
      <p:sp>
        <p:nvSpPr>
          <p:cNvPr id="6" name="TextBox 5">
            <a:extLst>
              <a:ext uri="{FF2B5EF4-FFF2-40B4-BE49-F238E27FC236}">
                <a16:creationId xmlns:a16="http://schemas.microsoft.com/office/drawing/2014/main" id="{35ED30B3-EFBE-A2C0-ED72-B8D128FBD5C0}"/>
              </a:ext>
            </a:extLst>
          </p:cNvPr>
          <p:cNvSpPr txBox="1"/>
          <p:nvPr/>
        </p:nvSpPr>
        <p:spPr>
          <a:xfrm flipH="1">
            <a:off x="731519" y="1549676"/>
            <a:ext cx="10891963" cy="2585323"/>
          </a:xfrm>
          <a:prstGeom prst="rect">
            <a:avLst/>
          </a:prstGeom>
          <a:noFill/>
        </p:spPr>
        <p:txBody>
          <a:bodyPr wrap="square" rtlCol="0">
            <a:spAutoFit/>
          </a:bodyPr>
          <a:lstStyle/>
          <a:p>
            <a:pPr marL="342900" indent="-342900">
              <a:buAutoNum type="arabicPeriod"/>
            </a:pPr>
            <a:r>
              <a:rPr lang="en-US" b="1" dirty="0"/>
              <a:t>Missing/Null values:</a:t>
            </a:r>
          </a:p>
          <a:p>
            <a:endParaRPr lang="en-US" b="1" dirty="0"/>
          </a:p>
          <a:p>
            <a:r>
              <a:rPr lang="en-US" dirty="0"/>
              <a:t>•	Total count of missing values- 17,978</a:t>
            </a:r>
          </a:p>
          <a:p>
            <a:r>
              <a:rPr lang="en-US" dirty="0"/>
              <a:t>•	Columns containing missing values- age_of_policyholder(61), area_cluster(816), make(1), engine_type(898), airbags(8225), is_esc(1997), is_parking_sensors (3508), gear_box (2085), is_power_steering (194), is_speed_alert (193) </a:t>
            </a:r>
          </a:p>
          <a:p>
            <a:endParaRPr lang="en-US" dirty="0"/>
          </a:p>
          <a:p>
            <a:r>
              <a:rPr lang="en-US" b="1" dirty="0"/>
              <a:t>Missing value treatment:</a:t>
            </a:r>
          </a:p>
          <a:p>
            <a:endParaRPr lang="en-IN" dirty="0"/>
          </a:p>
        </p:txBody>
      </p:sp>
      <p:pic>
        <p:nvPicPr>
          <p:cNvPr id="8" name="Picture 7">
            <a:extLst>
              <a:ext uri="{FF2B5EF4-FFF2-40B4-BE49-F238E27FC236}">
                <a16:creationId xmlns:a16="http://schemas.microsoft.com/office/drawing/2014/main" id="{C4AD5D36-FE4F-7DEF-C465-D810172BAA75}"/>
              </a:ext>
            </a:extLst>
          </p:cNvPr>
          <p:cNvPicPr>
            <a:picLocks noChangeAspect="1"/>
          </p:cNvPicPr>
          <p:nvPr/>
        </p:nvPicPr>
        <p:blipFill>
          <a:blip r:embed="rId3"/>
          <a:stretch>
            <a:fillRect/>
          </a:stretch>
        </p:blipFill>
        <p:spPr>
          <a:xfrm>
            <a:off x="846048" y="3855820"/>
            <a:ext cx="7977219" cy="2650542"/>
          </a:xfrm>
          <a:prstGeom prst="rect">
            <a:avLst/>
          </a:prstGeom>
        </p:spPr>
      </p:pic>
      <p:pic>
        <p:nvPicPr>
          <p:cNvPr id="4" name="Picture 3">
            <a:extLst>
              <a:ext uri="{FF2B5EF4-FFF2-40B4-BE49-F238E27FC236}">
                <a16:creationId xmlns:a16="http://schemas.microsoft.com/office/drawing/2014/main" id="{2EA9012C-F389-8922-CF00-C0FE12DD1A34}"/>
              </a:ext>
            </a:extLst>
          </p:cNvPr>
          <p:cNvPicPr>
            <a:picLocks noChangeAspect="1"/>
          </p:cNvPicPr>
          <p:nvPr/>
        </p:nvPicPr>
        <p:blipFill>
          <a:blip r:embed="rId4"/>
          <a:stretch>
            <a:fillRect/>
          </a:stretch>
        </p:blipFill>
        <p:spPr>
          <a:xfrm>
            <a:off x="8823268" y="3882837"/>
            <a:ext cx="3238499" cy="2596509"/>
          </a:xfrm>
          <a:prstGeom prst="rect">
            <a:avLst/>
          </a:prstGeom>
        </p:spPr>
      </p:pic>
    </p:spTree>
    <p:extLst>
      <p:ext uri="{BB962C8B-B14F-4D97-AF65-F5344CB8AC3E}">
        <p14:creationId xmlns:p14="http://schemas.microsoft.com/office/powerpoint/2010/main" val="3852990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F79E06-D427-6FBD-8D01-1BF0C86CA017}"/>
              </a:ext>
            </a:extLst>
          </p:cNvPr>
          <p:cNvPicPr>
            <a:picLocks noChangeAspect="1"/>
          </p:cNvPicPr>
          <p:nvPr/>
        </p:nvPicPr>
        <p:blipFill>
          <a:blip r:embed="rId2"/>
          <a:stretch>
            <a:fillRect/>
          </a:stretch>
        </p:blipFill>
        <p:spPr>
          <a:xfrm>
            <a:off x="843280" y="1209040"/>
            <a:ext cx="10546080" cy="5049520"/>
          </a:xfrm>
          <a:prstGeom prst="rect">
            <a:avLst/>
          </a:prstGeom>
        </p:spPr>
      </p:pic>
      <p:sp>
        <p:nvSpPr>
          <p:cNvPr id="11" name="TextBox 10">
            <a:extLst>
              <a:ext uri="{FF2B5EF4-FFF2-40B4-BE49-F238E27FC236}">
                <a16:creationId xmlns:a16="http://schemas.microsoft.com/office/drawing/2014/main" id="{CF72D7F7-8375-2CF5-BF5D-29928650506B}"/>
              </a:ext>
            </a:extLst>
          </p:cNvPr>
          <p:cNvSpPr txBox="1"/>
          <p:nvPr/>
        </p:nvSpPr>
        <p:spPr>
          <a:xfrm>
            <a:off x="833120" y="340360"/>
            <a:ext cx="10383520" cy="646331"/>
          </a:xfrm>
          <a:prstGeom prst="rect">
            <a:avLst/>
          </a:prstGeom>
          <a:noFill/>
        </p:spPr>
        <p:txBody>
          <a:bodyPr wrap="square" rtlCol="0">
            <a:spAutoFit/>
          </a:bodyPr>
          <a:lstStyle/>
          <a:p>
            <a:r>
              <a:rPr lang="en-IN" dirty="0"/>
              <a:t>2. Variable ‘fuel_type’ has three subclasses, Petrol, CNG, Diesel which was counted as six because of its entry in different cases. This has been corrected </a:t>
            </a:r>
          </a:p>
        </p:txBody>
      </p:sp>
    </p:spTree>
    <p:extLst>
      <p:ext uri="{BB962C8B-B14F-4D97-AF65-F5344CB8AC3E}">
        <p14:creationId xmlns:p14="http://schemas.microsoft.com/office/powerpoint/2010/main" val="2219289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FA15A4-AA39-E0C6-5FFF-5489A15BB8DE}"/>
              </a:ext>
            </a:extLst>
          </p:cNvPr>
          <p:cNvSpPr txBox="1"/>
          <p:nvPr/>
        </p:nvSpPr>
        <p:spPr>
          <a:xfrm>
            <a:off x="497840" y="467360"/>
            <a:ext cx="10444480" cy="369332"/>
          </a:xfrm>
          <a:prstGeom prst="rect">
            <a:avLst/>
          </a:prstGeom>
          <a:noFill/>
        </p:spPr>
        <p:txBody>
          <a:bodyPr wrap="square" rtlCol="0">
            <a:spAutoFit/>
          </a:bodyPr>
          <a:lstStyle/>
          <a:p>
            <a:r>
              <a:rPr lang="en-US" dirty="0"/>
              <a:t>3. </a:t>
            </a:r>
            <a:r>
              <a:rPr lang="en-US" b="1" dirty="0"/>
              <a:t>Duplicate records</a:t>
            </a:r>
            <a:r>
              <a:rPr lang="en-US" dirty="0"/>
              <a:t>: No duplicate rows found</a:t>
            </a:r>
            <a:endParaRPr lang="en-IN" dirty="0"/>
          </a:p>
        </p:txBody>
      </p:sp>
      <p:pic>
        <p:nvPicPr>
          <p:cNvPr id="7" name="Picture 6">
            <a:extLst>
              <a:ext uri="{FF2B5EF4-FFF2-40B4-BE49-F238E27FC236}">
                <a16:creationId xmlns:a16="http://schemas.microsoft.com/office/drawing/2014/main" id="{BEC2E87D-08FD-D7E7-06A1-D510189D2378}"/>
              </a:ext>
            </a:extLst>
          </p:cNvPr>
          <p:cNvPicPr>
            <a:picLocks noChangeAspect="1"/>
          </p:cNvPicPr>
          <p:nvPr/>
        </p:nvPicPr>
        <p:blipFill>
          <a:blip r:embed="rId2"/>
          <a:stretch>
            <a:fillRect/>
          </a:stretch>
        </p:blipFill>
        <p:spPr>
          <a:xfrm>
            <a:off x="585227" y="908623"/>
            <a:ext cx="10834613" cy="1755169"/>
          </a:xfrm>
          <a:prstGeom prst="rect">
            <a:avLst/>
          </a:prstGeom>
        </p:spPr>
      </p:pic>
      <p:sp>
        <p:nvSpPr>
          <p:cNvPr id="9" name="TextBox 8">
            <a:extLst>
              <a:ext uri="{FF2B5EF4-FFF2-40B4-BE49-F238E27FC236}">
                <a16:creationId xmlns:a16="http://schemas.microsoft.com/office/drawing/2014/main" id="{38D59D08-38F5-2D6C-9E0C-27AD5CF861B8}"/>
              </a:ext>
            </a:extLst>
          </p:cNvPr>
          <p:cNvSpPr txBox="1"/>
          <p:nvPr/>
        </p:nvSpPr>
        <p:spPr>
          <a:xfrm>
            <a:off x="585227" y="3028573"/>
            <a:ext cx="10580613" cy="646331"/>
          </a:xfrm>
          <a:prstGeom prst="rect">
            <a:avLst/>
          </a:prstGeom>
          <a:noFill/>
        </p:spPr>
        <p:txBody>
          <a:bodyPr wrap="square" rtlCol="0">
            <a:spAutoFit/>
          </a:bodyPr>
          <a:lstStyle/>
          <a:p>
            <a:r>
              <a:rPr lang="en-US" dirty="0"/>
              <a:t>4</a:t>
            </a:r>
            <a:r>
              <a:rPr lang="en-US" b="1" dirty="0"/>
              <a:t>. Class Imbalance</a:t>
            </a:r>
            <a:r>
              <a:rPr lang="en-US" dirty="0"/>
              <a:t>: In the given dataset the two subclasses of target variable has a distribution of     56.1% (class 0) and 43.8% (class 1). The class is fairly balanced.</a:t>
            </a:r>
            <a:endParaRPr lang="en-IN" dirty="0"/>
          </a:p>
        </p:txBody>
      </p:sp>
      <p:pic>
        <p:nvPicPr>
          <p:cNvPr id="11" name="Picture 10">
            <a:extLst>
              <a:ext uri="{FF2B5EF4-FFF2-40B4-BE49-F238E27FC236}">
                <a16:creationId xmlns:a16="http://schemas.microsoft.com/office/drawing/2014/main" id="{677158E8-8CEB-80E3-4F9F-AA3477403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841" y="3429000"/>
            <a:ext cx="3881120" cy="3256280"/>
          </a:xfrm>
          <a:prstGeom prst="rect">
            <a:avLst/>
          </a:prstGeom>
        </p:spPr>
      </p:pic>
    </p:spTree>
    <p:extLst>
      <p:ext uri="{BB962C8B-B14F-4D97-AF65-F5344CB8AC3E}">
        <p14:creationId xmlns:p14="http://schemas.microsoft.com/office/powerpoint/2010/main" val="151985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517048B-35EF-6168-030E-55DCC33C35AF}"/>
              </a:ext>
            </a:extLst>
          </p:cNvPr>
          <p:cNvSpPr txBox="1"/>
          <p:nvPr/>
        </p:nvSpPr>
        <p:spPr>
          <a:xfrm>
            <a:off x="589280" y="379760"/>
            <a:ext cx="10861040" cy="646331"/>
          </a:xfrm>
          <a:prstGeom prst="rect">
            <a:avLst/>
          </a:prstGeom>
          <a:noFill/>
        </p:spPr>
        <p:txBody>
          <a:bodyPr wrap="square" rtlCol="0">
            <a:spAutoFit/>
          </a:bodyPr>
          <a:lstStyle/>
          <a:p>
            <a:r>
              <a:rPr lang="en-IN" dirty="0"/>
              <a:t>5. </a:t>
            </a:r>
            <a:r>
              <a:rPr lang="en-IN" b="1" dirty="0"/>
              <a:t>Redundant Columns </a:t>
            </a:r>
            <a:r>
              <a:rPr lang="en-IN" dirty="0"/>
              <a:t>: ‘</a:t>
            </a:r>
            <a:r>
              <a:rPr lang="en-IN" dirty="0" err="1"/>
              <a:t>Policy_id</a:t>
            </a:r>
            <a:r>
              <a:rPr lang="en-IN" dirty="0"/>
              <a:t>’ being a unique identifier is a redundant column. The dataset contains a lot of other redundant columns which are identified and dropped. </a:t>
            </a:r>
          </a:p>
        </p:txBody>
      </p:sp>
      <p:pic>
        <p:nvPicPr>
          <p:cNvPr id="4" name="Picture 3">
            <a:extLst>
              <a:ext uri="{FF2B5EF4-FFF2-40B4-BE49-F238E27FC236}">
                <a16:creationId xmlns:a16="http://schemas.microsoft.com/office/drawing/2014/main" id="{5A5FE30E-D2F6-1711-C833-FFE341579E19}"/>
              </a:ext>
            </a:extLst>
          </p:cNvPr>
          <p:cNvPicPr>
            <a:picLocks noChangeAspect="1"/>
          </p:cNvPicPr>
          <p:nvPr/>
        </p:nvPicPr>
        <p:blipFill>
          <a:blip r:embed="rId2"/>
          <a:stretch>
            <a:fillRect/>
          </a:stretch>
        </p:blipFill>
        <p:spPr>
          <a:xfrm>
            <a:off x="701040" y="1209724"/>
            <a:ext cx="10861040" cy="5424756"/>
          </a:xfrm>
          <a:prstGeom prst="rect">
            <a:avLst/>
          </a:prstGeom>
        </p:spPr>
      </p:pic>
    </p:spTree>
    <p:extLst>
      <p:ext uri="{BB962C8B-B14F-4D97-AF65-F5344CB8AC3E}">
        <p14:creationId xmlns:p14="http://schemas.microsoft.com/office/powerpoint/2010/main" val="164347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5664CD-A404-91D5-AFF9-108C37990C04}"/>
              </a:ext>
            </a:extLst>
          </p:cNvPr>
          <p:cNvPicPr>
            <a:picLocks noChangeAspect="1"/>
          </p:cNvPicPr>
          <p:nvPr/>
        </p:nvPicPr>
        <p:blipFill>
          <a:blip r:embed="rId2"/>
          <a:stretch>
            <a:fillRect/>
          </a:stretch>
        </p:blipFill>
        <p:spPr>
          <a:xfrm>
            <a:off x="753740" y="355600"/>
            <a:ext cx="4365000" cy="6146800"/>
          </a:xfrm>
          <a:prstGeom prst="rect">
            <a:avLst/>
          </a:prstGeom>
        </p:spPr>
      </p:pic>
      <p:sp>
        <p:nvSpPr>
          <p:cNvPr id="4" name="TextBox 3">
            <a:extLst>
              <a:ext uri="{FF2B5EF4-FFF2-40B4-BE49-F238E27FC236}">
                <a16:creationId xmlns:a16="http://schemas.microsoft.com/office/drawing/2014/main" id="{9CE723D0-46D6-9B26-3936-6D35D18C5B7E}"/>
              </a:ext>
            </a:extLst>
          </p:cNvPr>
          <p:cNvSpPr txBox="1"/>
          <p:nvPr/>
        </p:nvSpPr>
        <p:spPr>
          <a:xfrm>
            <a:off x="3193687" y="1771048"/>
            <a:ext cx="1925053" cy="369332"/>
          </a:xfrm>
          <a:prstGeom prst="rect">
            <a:avLst/>
          </a:prstGeom>
          <a:noFill/>
        </p:spPr>
        <p:txBody>
          <a:bodyPr wrap="square" rtlCol="0">
            <a:spAutoFit/>
          </a:bodyPr>
          <a:lstStyle/>
          <a:p>
            <a:r>
              <a:rPr lang="en-IN" dirty="0"/>
              <a:t>Chi-square test</a:t>
            </a:r>
          </a:p>
        </p:txBody>
      </p:sp>
      <p:pic>
        <p:nvPicPr>
          <p:cNvPr id="5" name="Picture 4">
            <a:extLst>
              <a:ext uri="{FF2B5EF4-FFF2-40B4-BE49-F238E27FC236}">
                <a16:creationId xmlns:a16="http://schemas.microsoft.com/office/drawing/2014/main" id="{32E84F9F-AEA2-6B97-7B00-D1E040E1961D}"/>
              </a:ext>
            </a:extLst>
          </p:cNvPr>
          <p:cNvPicPr>
            <a:picLocks noChangeAspect="1"/>
          </p:cNvPicPr>
          <p:nvPr/>
        </p:nvPicPr>
        <p:blipFill>
          <a:blip r:embed="rId3"/>
          <a:stretch>
            <a:fillRect/>
          </a:stretch>
        </p:blipFill>
        <p:spPr>
          <a:xfrm>
            <a:off x="6400801" y="355600"/>
            <a:ext cx="4522242" cy="6502400"/>
          </a:xfrm>
          <a:prstGeom prst="rect">
            <a:avLst/>
          </a:prstGeom>
        </p:spPr>
      </p:pic>
      <p:sp>
        <p:nvSpPr>
          <p:cNvPr id="6" name="TextBox 5">
            <a:extLst>
              <a:ext uri="{FF2B5EF4-FFF2-40B4-BE49-F238E27FC236}">
                <a16:creationId xmlns:a16="http://schemas.microsoft.com/office/drawing/2014/main" id="{0CDC9481-30D6-C0D0-1739-F3D594DA849E}"/>
              </a:ext>
            </a:extLst>
          </p:cNvPr>
          <p:cNvSpPr txBox="1"/>
          <p:nvPr/>
        </p:nvSpPr>
        <p:spPr>
          <a:xfrm>
            <a:off x="9952521" y="1782459"/>
            <a:ext cx="1280161" cy="369332"/>
          </a:xfrm>
          <a:prstGeom prst="rect">
            <a:avLst/>
          </a:prstGeom>
          <a:noFill/>
        </p:spPr>
        <p:txBody>
          <a:bodyPr wrap="square" rtlCol="0">
            <a:spAutoFit/>
          </a:bodyPr>
          <a:lstStyle/>
          <a:p>
            <a:r>
              <a:rPr lang="en-IN" dirty="0"/>
              <a:t>VIF</a:t>
            </a:r>
          </a:p>
        </p:txBody>
      </p:sp>
    </p:spTree>
    <p:extLst>
      <p:ext uri="{BB962C8B-B14F-4D97-AF65-F5344CB8AC3E}">
        <p14:creationId xmlns:p14="http://schemas.microsoft.com/office/powerpoint/2010/main" val="8176813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TM02900688[[fn=Facet]]</Template>
  <TotalTime>1833</TotalTime>
  <Words>728</Words>
  <Application>Microsoft Office PowerPoint</Application>
  <PresentationFormat>Widescreen</PresentationFormat>
  <Paragraphs>55</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Bahnschrift Condensed</vt:lpstr>
      <vt:lpstr>Bahnschrift SemiBold SemiConden</vt:lpstr>
      <vt:lpstr>Calibri</vt:lpstr>
      <vt:lpstr>Times New Roman</vt:lpstr>
      <vt:lpstr>Trebuchet MS</vt:lpstr>
      <vt:lpstr>Wingdings 3</vt:lpstr>
      <vt:lpstr>Facet</vt:lpstr>
      <vt:lpstr>PowerPoint Presentation</vt:lpstr>
      <vt:lpstr>Using historical data, develop a predictive model to identify short duration claims of car insurance customers. Additionally, enhance the classifier to segregate customers(high risk) efficiently.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Adishree Patra</cp:lastModifiedBy>
  <cp:revision>154</cp:revision>
  <dcterms:created xsi:type="dcterms:W3CDTF">2022-12-27T19:32:24Z</dcterms:created>
  <dcterms:modified xsi:type="dcterms:W3CDTF">2023-03-16T11:26:28Z</dcterms:modified>
</cp:coreProperties>
</file>